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The Seasons Bold" charset="1" panose="00000000000000000000"/>
      <p:regular r:id="rId25"/>
    </p:embeddedFont>
    <p:embeddedFont>
      <p:font typeface="IBM Plex Sans" charset="1" panose="020B0503050203000203"/>
      <p:regular r:id="rId26"/>
    </p:embeddedFont>
    <p:embeddedFont>
      <p:font typeface="The Season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524583"/>
            <a:ext cx="18288000" cy="3762417"/>
            <a:chOff x="0" y="0"/>
            <a:chExt cx="24384000" cy="50165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6215" r="0" b="22905"/>
            <a:stretch>
              <a:fillRect/>
            </a:stretch>
          </p:blipFill>
          <p:spPr>
            <a:xfrm flipH="false" flipV="false">
              <a:off x="0" y="0"/>
              <a:ext cx="24384000" cy="5016556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695206" y="670765"/>
            <a:ext cx="15722836" cy="3590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12"/>
              </a:lnSpc>
            </a:pPr>
            <a:r>
              <a:rPr lang="en-US" sz="11907" spc="119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PIZZA SALES ANALYSIS USING SQL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40109" y="180292"/>
            <a:ext cx="7847891" cy="5143500"/>
            <a:chOff x="0" y="0"/>
            <a:chExt cx="10463855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814" r="0" b="814"/>
            <a:stretch>
              <a:fillRect/>
            </a:stretch>
          </p:blipFill>
          <p:spPr>
            <a:xfrm flipH="false" flipV="false">
              <a:off x="0" y="0"/>
              <a:ext cx="10463855" cy="6858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0440109" y="5586703"/>
            <a:ext cx="7458323" cy="4700297"/>
          </a:xfrm>
          <a:custGeom>
            <a:avLst/>
            <a:gdLst/>
            <a:ahLst/>
            <a:cxnLst/>
            <a:rect r="r" b="b" t="t" l="l"/>
            <a:pathLst>
              <a:path h="4700297" w="7458323">
                <a:moveTo>
                  <a:pt x="0" y="0"/>
                </a:moveTo>
                <a:lnTo>
                  <a:pt x="7458323" y="0"/>
                </a:lnTo>
                <a:lnTo>
                  <a:pt x="7458323" y="4700297"/>
                </a:lnTo>
                <a:lnTo>
                  <a:pt x="0" y="4700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6302" y="19050"/>
            <a:ext cx="8145175" cy="495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0"/>
              </a:lnSpc>
            </a:pPr>
            <a:r>
              <a:rPr lang="en-US" sz="5595" spc="55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6. JOIN THE NECESSARY TABLES TO FIND THE TOTAL QUANTITY OF EACH PIZZA CATEGORY ORDERED.</a:t>
            </a:r>
          </a:p>
          <a:p>
            <a:pPr algn="l">
              <a:lnSpc>
                <a:spcPts val="649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16302" y="5257117"/>
            <a:ext cx="7766842" cy="488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14"/>
              </a:lnSpc>
            </a:pPr>
            <a:r>
              <a:rPr lang="en-US" sz="2343" spc="23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r>
              <a:rPr lang="en-US" sz="2343" spc="23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  <a:p>
            <a:pPr algn="just">
              <a:lnSpc>
                <a:spcPts val="3514"/>
              </a:lnSpc>
            </a:pPr>
            <a:r>
              <a:rPr lang="en-US" sz="2343" spc="23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pt.category, SUM(od.quantity) AS total_quantity</a:t>
            </a:r>
          </a:p>
          <a:p>
            <a:pPr algn="just">
              <a:lnSpc>
                <a:spcPts val="3514"/>
              </a:lnSpc>
            </a:pPr>
            <a:r>
              <a:rPr lang="en-US" sz="2343" spc="23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</a:t>
            </a:r>
          </a:p>
          <a:p>
            <a:pPr algn="just">
              <a:lnSpc>
                <a:spcPts val="3514"/>
              </a:lnSpc>
            </a:pPr>
            <a:r>
              <a:rPr lang="en-US" sz="2343" spc="23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pizza_types pt</a:t>
            </a:r>
          </a:p>
          <a:p>
            <a:pPr algn="just">
              <a:lnSpc>
                <a:spcPts val="3514"/>
              </a:lnSpc>
            </a:pPr>
            <a:r>
              <a:rPr lang="en-US" sz="2343" spc="23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JOIN</a:t>
            </a:r>
          </a:p>
          <a:p>
            <a:pPr algn="just">
              <a:lnSpc>
                <a:spcPts val="3514"/>
              </a:lnSpc>
            </a:pPr>
            <a:r>
              <a:rPr lang="en-US" sz="2343" spc="23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pizzas p ON pt.pizza_type_id = p.pizza_type_id</a:t>
            </a:r>
          </a:p>
          <a:p>
            <a:pPr algn="just">
              <a:lnSpc>
                <a:spcPts val="3514"/>
              </a:lnSpc>
            </a:pPr>
            <a:r>
              <a:rPr lang="en-US" sz="2343" spc="23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JOIN</a:t>
            </a:r>
          </a:p>
          <a:p>
            <a:pPr algn="just">
              <a:lnSpc>
                <a:spcPts val="3514"/>
              </a:lnSpc>
            </a:pPr>
            <a:r>
              <a:rPr lang="en-US" sz="2343" spc="23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order_details od ON p.pizza_id = od.pizza_id</a:t>
            </a:r>
          </a:p>
          <a:p>
            <a:pPr algn="just">
              <a:lnSpc>
                <a:spcPts val="3514"/>
              </a:lnSpc>
            </a:pPr>
            <a:r>
              <a:rPr lang="en-US" sz="2343" spc="23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 BY pt.category</a:t>
            </a:r>
          </a:p>
          <a:p>
            <a:pPr algn="just">
              <a:lnSpc>
                <a:spcPts val="3514"/>
              </a:lnSpc>
            </a:pPr>
            <a:r>
              <a:rPr lang="en-US" sz="2343" spc="23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 BY total_quantity DESC;</a:t>
            </a:r>
          </a:p>
          <a:p>
            <a:pPr algn="just">
              <a:lnSpc>
                <a:spcPts val="3514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22819" y="614742"/>
            <a:ext cx="4324448" cy="8229600"/>
            <a:chOff x="0" y="0"/>
            <a:chExt cx="5765931" cy="10972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2560" t="0" r="32560" b="0"/>
            <a:stretch>
              <a:fillRect/>
            </a:stretch>
          </p:blipFill>
          <p:spPr>
            <a:xfrm flipH="false" flipV="false">
              <a:off x="0" y="0"/>
              <a:ext cx="5765931" cy="109728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0280385" y="614742"/>
            <a:ext cx="2880484" cy="8412677"/>
          </a:xfrm>
          <a:custGeom>
            <a:avLst/>
            <a:gdLst/>
            <a:ahLst/>
            <a:cxnLst/>
            <a:rect r="r" b="b" t="t" l="l"/>
            <a:pathLst>
              <a:path h="8412677" w="2880484">
                <a:moveTo>
                  <a:pt x="0" y="0"/>
                </a:moveTo>
                <a:lnTo>
                  <a:pt x="2880484" y="0"/>
                </a:lnTo>
                <a:lnTo>
                  <a:pt x="2880484" y="8412677"/>
                </a:lnTo>
                <a:lnTo>
                  <a:pt x="0" y="8412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72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0455" y="232409"/>
            <a:ext cx="9510782" cy="330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5600" spc="56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7. DETERMINE THE DISTRIBUTION OF ORDERS BY HOUR OF THE DAY.</a:t>
            </a:r>
          </a:p>
          <a:p>
            <a:pPr algn="l">
              <a:lnSpc>
                <a:spcPts val="649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3920" y="4307896"/>
            <a:ext cx="8479749" cy="5834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04"/>
              </a:lnSpc>
            </a:pPr>
            <a:r>
              <a:rPr lang="en-US" sz="3869" spc="3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r>
              <a:rPr lang="en-US" sz="3869" spc="3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  <a:p>
            <a:pPr algn="l">
              <a:lnSpc>
                <a:spcPts val="5804"/>
              </a:lnSpc>
            </a:pPr>
            <a:r>
              <a:rPr lang="en-US" sz="3869" spc="3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HOUR(o.order_time) AS hour, COUNT(o.order_id) AS order_cnt</a:t>
            </a:r>
          </a:p>
          <a:p>
            <a:pPr algn="just">
              <a:lnSpc>
                <a:spcPts val="5804"/>
              </a:lnSpc>
            </a:pPr>
            <a:r>
              <a:rPr lang="en-US" sz="3869" spc="3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</a:t>
            </a:r>
          </a:p>
          <a:p>
            <a:pPr algn="just">
              <a:lnSpc>
                <a:spcPts val="5804"/>
              </a:lnSpc>
            </a:pPr>
            <a:r>
              <a:rPr lang="en-US" sz="3869" spc="3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orders o</a:t>
            </a:r>
          </a:p>
          <a:p>
            <a:pPr algn="just">
              <a:lnSpc>
                <a:spcPts val="5804"/>
              </a:lnSpc>
            </a:pPr>
            <a:r>
              <a:rPr lang="en-US" sz="3869" spc="3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 BY hour</a:t>
            </a:r>
          </a:p>
          <a:p>
            <a:pPr algn="just">
              <a:lnSpc>
                <a:spcPts val="5804"/>
              </a:lnSpc>
            </a:pPr>
            <a:r>
              <a:rPr lang="en-US" sz="3869" spc="3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 BY hour;</a:t>
            </a:r>
          </a:p>
          <a:p>
            <a:pPr algn="just">
              <a:lnSpc>
                <a:spcPts val="5804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487690" cy="5048455"/>
            <a:chOff x="0" y="0"/>
            <a:chExt cx="9983587" cy="673127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92" t="0" r="592" b="0"/>
            <a:stretch>
              <a:fillRect/>
            </a:stretch>
          </p:blipFill>
          <p:spPr>
            <a:xfrm flipH="false" flipV="false">
              <a:off x="0" y="0"/>
              <a:ext cx="9983587" cy="6731274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47701" y="5353680"/>
            <a:ext cx="7749241" cy="4710323"/>
          </a:xfrm>
          <a:custGeom>
            <a:avLst/>
            <a:gdLst/>
            <a:ahLst/>
            <a:cxnLst/>
            <a:rect r="r" b="b" t="t" l="l"/>
            <a:pathLst>
              <a:path h="4710323" w="7749241">
                <a:moveTo>
                  <a:pt x="0" y="0"/>
                </a:moveTo>
                <a:lnTo>
                  <a:pt x="7749241" y="0"/>
                </a:lnTo>
                <a:lnTo>
                  <a:pt x="7749241" y="4710323"/>
                </a:lnTo>
                <a:lnTo>
                  <a:pt x="0" y="4710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96942" y="206756"/>
            <a:ext cx="10130057" cy="413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5602" spc="56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8. JOIN RELEVANT TABLES TO FIND THE CATEGORY-WISE DISTRIBUTION OF PIZZAS.</a:t>
            </a:r>
          </a:p>
          <a:p>
            <a:pPr algn="l">
              <a:lnSpc>
                <a:spcPts val="6499"/>
              </a:lnSpc>
            </a:pPr>
          </a:p>
          <a:p>
            <a:pPr algn="l">
              <a:lnSpc>
                <a:spcPts val="64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333050" y="4616774"/>
            <a:ext cx="8926250" cy="4471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15"/>
              </a:lnSpc>
            </a:pPr>
            <a:r>
              <a:rPr lang="en-US" sz="3943" spc="39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r>
              <a:rPr lang="en-US" sz="3943" spc="39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  <a:p>
            <a:pPr algn="just">
              <a:lnSpc>
                <a:spcPts val="5915"/>
              </a:lnSpc>
            </a:pPr>
            <a:r>
              <a:rPr lang="en-US" sz="3943" spc="39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pt.category, COUNT(pt.name)</a:t>
            </a:r>
          </a:p>
          <a:p>
            <a:pPr algn="just">
              <a:lnSpc>
                <a:spcPts val="5915"/>
              </a:lnSpc>
            </a:pPr>
            <a:r>
              <a:rPr lang="en-US" sz="3943" spc="39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</a:t>
            </a:r>
          </a:p>
          <a:p>
            <a:pPr algn="just">
              <a:lnSpc>
                <a:spcPts val="5915"/>
              </a:lnSpc>
            </a:pPr>
            <a:r>
              <a:rPr lang="en-US" sz="3943" spc="39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pizza_types pt</a:t>
            </a:r>
          </a:p>
          <a:p>
            <a:pPr algn="just">
              <a:lnSpc>
                <a:spcPts val="5915"/>
              </a:lnSpc>
            </a:pPr>
            <a:r>
              <a:rPr lang="en-US" sz="3943" spc="39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 BY pt.category;</a:t>
            </a:r>
          </a:p>
          <a:p>
            <a:pPr algn="just">
              <a:lnSpc>
                <a:spcPts val="5915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604" y="136459"/>
            <a:ext cx="7441143" cy="4874249"/>
            <a:chOff x="0" y="0"/>
            <a:chExt cx="9921525" cy="649899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841" r="0" b="841"/>
            <a:stretch>
              <a:fillRect/>
            </a:stretch>
          </p:blipFill>
          <p:spPr>
            <a:xfrm flipH="false" flipV="false">
              <a:off x="0" y="0"/>
              <a:ext cx="9921525" cy="6498999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5486920"/>
            <a:ext cx="8066097" cy="2802025"/>
          </a:xfrm>
          <a:custGeom>
            <a:avLst/>
            <a:gdLst/>
            <a:ahLst/>
            <a:cxnLst/>
            <a:rect r="r" b="b" t="t" l="l"/>
            <a:pathLst>
              <a:path h="2802025" w="8066097">
                <a:moveTo>
                  <a:pt x="0" y="0"/>
                </a:moveTo>
                <a:lnTo>
                  <a:pt x="8066097" y="0"/>
                </a:lnTo>
                <a:lnTo>
                  <a:pt x="8066097" y="2802025"/>
                </a:lnTo>
                <a:lnTo>
                  <a:pt x="0" y="2802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80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374398" y="4256659"/>
            <a:ext cx="9759002" cy="568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spc="3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r>
              <a:rPr lang="en-US" sz="3000" spc="3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  <a:p>
            <a:pPr algn="l">
              <a:lnSpc>
                <a:spcPts val="4500"/>
              </a:lnSpc>
            </a:pPr>
            <a:r>
              <a:rPr lang="en-US" sz="3000" spc="3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ROUND(AVG(quantity), 0) as avg_pizza_order_per_day</a:t>
            </a:r>
          </a:p>
          <a:p>
            <a:pPr algn="l">
              <a:lnSpc>
                <a:spcPts val="4500"/>
              </a:lnSpc>
            </a:pPr>
            <a:r>
              <a:rPr lang="en-US" sz="3000" spc="3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</a:t>
            </a:r>
          </a:p>
          <a:p>
            <a:pPr algn="l">
              <a:lnSpc>
                <a:spcPts val="4500"/>
              </a:lnSpc>
            </a:pPr>
            <a:r>
              <a:rPr lang="en-US" sz="3000" spc="3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(SELECT </a:t>
            </a:r>
          </a:p>
          <a:p>
            <a:pPr algn="l">
              <a:lnSpc>
                <a:spcPts val="4500"/>
              </a:lnSpc>
            </a:pPr>
            <a:r>
              <a:rPr lang="en-US" sz="3000" spc="3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order_date, SUM(od.quantity) AS quantity</a:t>
            </a:r>
          </a:p>
          <a:p>
            <a:pPr algn="l">
              <a:lnSpc>
                <a:spcPts val="4500"/>
              </a:lnSpc>
            </a:pPr>
            <a:r>
              <a:rPr lang="en-US" sz="3000" spc="3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FROM</a:t>
            </a:r>
          </a:p>
          <a:p>
            <a:pPr algn="l">
              <a:lnSpc>
                <a:spcPts val="4500"/>
              </a:lnSpc>
            </a:pPr>
            <a:r>
              <a:rPr lang="en-US" sz="3000" spc="3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orders o</a:t>
            </a:r>
          </a:p>
          <a:p>
            <a:pPr algn="l">
              <a:lnSpc>
                <a:spcPts val="4500"/>
              </a:lnSpc>
            </a:pPr>
            <a:r>
              <a:rPr lang="en-US" sz="3000" spc="3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JOIN order_details od ON od.order_id = o.order_id</a:t>
            </a:r>
          </a:p>
          <a:p>
            <a:pPr algn="l">
              <a:lnSpc>
                <a:spcPts val="4500"/>
              </a:lnSpc>
            </a:pPr>
            <a:r>
              <a:rPr lang="en-US" sz="3000" spc="3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GROUP BY order_date) AS ord_quantity;</a:t>
            </a:r>
          </a:p>
          <a:p>
            <a:pPr algn="l">
              <a:lnSpc>
                <a:spcPts val="45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508747" y="206756"/>
            <a:ext cx="10624652" cy="413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5600" spc="56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9. GROUP THE ORDERS BY DATE AND CALCULATE THE AVERAGE NUMBER OF PIZZAS ORDERED PER DAY.</a:t>
            </a:r>
          </a:p>
          <a:p>
            <a:pPr algn="l">
              <a:lnSpc>
                <a:spcPts val="6496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79253" y="0"/>
            <a:ext cx="3699267" cy="5075271"/>
            <a:chOff x="0" y="0"/>
            <a:chExt cx="4932356" cy="676702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5719" t="0" r="25719" b="0"/>
            <a:stretch>
              <a:fillRect/>
            </a:stretch>
          </p:blipFill>
          <p:spPr>
            <a:xfrm flipH="false" flipV="false">
              <a:off x="0" y="0"/>
              <a:ext cx="4932356" cy="676702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4588733" y="0"/>
            <a:ext cx="3699267" cy="5075271"/>
            <a:chOff x="0" y="0"/>
            <a:chExt cx="4932356" cy="676702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407" t="0" r="1407" b="0"/>
            <a:stretch>
              <a:fillRect/>
            </a:stretch>
          </p:blipFill>
          <p:spPr>
            <a:xfrm flipH="false" flipV="false">
              <a:off x="0" y="0"/>
              <a:ext cx="4932356" cy="6767027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0779253" y="5211729"/>
            <a:ext cx="3699267" cy="5075271"/>
            <a:chOff x="0" y="0"/>
            <a:chExt cx="4932356" cy="676702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25445" t="0" r="25445" b="0"/>
            <a:stretch>
              <a:fillRect/>
            </a:stretch>
          </p:blipFill>
          <p:spPr>
            <a:xfrm flipH="false" flipV="false">
              <a:off x="0" y="0"/>
              <a:ext cx="4932356" cy="6767027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4588733" y="5211729"/>
            <a:ext cx="3699267" cy="5075271"/>
            <a:chOff x="0" y="0"/>
            <a:chExt cx="4932356" cy="676702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29500" t="0" r="29500" b="0"/>
            <a:stretch>
              <a:fillRect/>
            </a:stretch>
          </p:blipFill>
          <p:spPr>
            <a:xfrm flipH="false" flipV="false">
              <a:off x="0" y="0"/>
              <a:ext cx="4932356" cy="6767027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208916" y="7083935"/>
            <a:ext cx="8092073" cy="2996020"/>
          </a:xfrm>
          <a:custGeom>
            <a:avLst/>
            <a:gdLst/>
            <a:ahLst/>
            <a:cxnLst/>
            <a:rect r="r" b="b" t="t" l="l"/>
            <a:pathLst>
              <a:path h="2996020" w="8092073">
                <a:moveTo>
                  <a:pt x="0" y="0"/>
                </a:moveTo>
                <a:lnTo>
                  <a:pt x="8092073" y="0"/>
                </a:lnTo>
                <a:lnTo>
                  <a:pt x="8092073" y="2996020"/>
                </a:lnTo>
                <a:lnTo>
                  <a:pt x="0" y="2996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2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8916" y="416642"/>
            <a:ext cx="10456037" cy="330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5600" spc="56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10. DETERMINE THE TOP 3 MOST ORDERED PIZZA TYPES BASED ON REVENUE.</a:t>
            </a:r>
          </a:p>
          <a:p>
            <a:pPr algn="l">
              <a:lnSpc>
                <a:spcPts val="649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08916" y="3029522"/>
            <a:ext cx="10297422" cy="425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11"/>
              </a:lnSpc>
            </a:pPr>
            <a:r>
              <a:rPr lang="en-US" sz="3207" spc="3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pt.name, sum(p.price * od.quantity) as revenue from pizza_types pt</a:t>
            </a:r>
          </a:p>
          <a:p>
            <a:pPr algn="just">
              <a:lnSpc>
                <a:spcPts val="4811"/>
              </a:lnSpc>
            </a:pPr>
            <a:r>
              <a:rPr lang="en-US" sz="3207" spc="3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join pizzas p on p.pizza_type_id = pt.pizza_type_id</a:t>
            </a:r>
          </a:p>
          <a:p>
            <a:pPr algn="just">
              <a:lnSpc>
                <a:spcPts val="4811"/>
              </a:lnSpc>
            </a:pPr>
            <a:r>
              <a:rPr lang="en-US" sz="3207" spc="3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join order_details od on od.pizza_id = p.pizza_id</a:t>
            </a:r>
          </a:p>
          <a:p>
            <a:pPr algn="just">
              <a:lnSpc>
                <a:spcPts val="4811"/>
              </a:lnSpc>
            </a:pPr>
            <a:r>
              <a:rPr lang="en-US" sz="3207" spc="3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 by pt.name</a:t>
            </a:r>
          </a:p>
          <a:p>
            <a:pPr algn="just">
              <a:lnSpc>
                <a:spcPts val="4811"/>
              </a:lnSpc>
            </a:pPr>
            <a:r>
              <a:rPr lang="en-US" sz="3207" spc="3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 by revenue desc limit 3;</a:t>
            </a:r>
          </a:p>
          <a:p>
            <a:pPr algn="just">
              <a:lnSpc>
                <a:spcPts val="4811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638838" cy="3484759"/>
            <a:chOff x="0" y="0"/>
            <a:chExt cx="7518451" cy="464634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61" r="0" b="61"/>
            <a:stretch>
              <a:fillRect/>
            </a:stretch>
          </p:blipFill>
          <p:spPr>
            <a:xfrm flipH="false" flipV="false">
              <a:off x="0" y="0"/>
              <a:ext cx="7518451" cy="4646345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4257968"/>
            <a:ext cx="6001370" cy="2896488"/>
          </a:xfrm>
          <a:custGeom>
            <a:avLst/>
            <a:gdLst/>
            <a:ahLst/>
            <a:cxnLst/>
            <a:rect r="r" b="b" t="t" l="l"/>
            <a:pathLst>
              <a:path h="2896488" w="6001370">
                <a:moveTo>
                  <a:pt x="0" y="0"/>
                </a:moveTo>
                <a:lnTo>
                  <a:pt x="6001370" y="0"/>
                </a:lnTo>
                <a:lnTo>
                  <a:pt x="6001370" y="2896488"/>
                </a:lnTo>
                <a:lnTo>
                  <a:pt x="0" y="2896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5" r="-3797" b="-65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01370" y="68011"/>
            <a:ext cx="12019726" cy="298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5000" spc="50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11.CALCULATE THE PERCENTAGE CONTRIBUTION OF EACH PIZZA TYPE TO TOTAL REVENUE.</a:t>
            </a:r>
          </a:p>
          <a:p>
            <a:pPr algn="ctr">
              <a:lnSpc>
                <a:spcPts val="58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177147" y="3484759"/>
            <a:ext cx="11843948" cy="666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3"/>
              </a:lnSpc>
            </a:pPr>
            <a:r>
              <a:rPr lang="en-US" sz="3460" spc="34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WITH CTE AS (</a:t>
            </a:r>
          </a:p>
          <a:p>
            <a:pPr algn="l">
              <a:lnSpc>
                <a:spcPts val="4013"/>
              </a:lnSpc>
            </a:pPr>
            <a:r>
              <a:rPr lang="en-US" sz="3460" spc="34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select pt.category , sum(p.price * od.quantity) as revenue from pizza_types pt</a:t>
            </a:r>
          </a:p>
          <a:p>
            <a:pPr algn="l">
              <a:lnSpc>
                <a:spcPts val="4013"/>
              </a:lnSpc>
            </a:pPr>
            <a:r>
              <a:rPr lang="en-US" sz="3460" spc="34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join pizzas p on p.pizza_type_id = pt.pizza_type_id </a:t>
            </a:r>
          </a:p>
          <a:p>
            <a:pPr algn="l">
              <a:lnSpc>
                <a:spcPts val="4013"/>
              </a:lnSpc>
            </a:pPr>
            <a:r>
              <a:rPr lang="en-US" sz="3460" spc="34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join order_details od on od.pizza_id = p.pizza_id</a:t>
            </a:r>
          </a:p>
          <a:p>
            <a:pPr algn="l">
              <a:lnSpc>
                <a:spcPts val="4013"/>
              </a:lnSpc>
            </a:pPr>
            <a:r>
              <a:rPr lang="en-US" sz="3460" spc="34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group by pt.category order by revenue desc)</a:t>
            </a:r>
          </a:p>
          <a:p>
            <a:pPr algn="l">
              <a:lnSpc>
                <a:spcPts val="4013"/>
              </a:lnSpc>
            </a:pPr>
          </a:p>
          <a:p>
            <a:pPr algn="l">
              <a:lnSpc>
                <a:spcPts val="4013"/>
              </a:lnSpc>
            </a:pPr>
            <a:r>
              <a:rPr lang="en-US" sz="3460" spc="34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SELECT CATEGORY, ROUND((REVENUE/TOTAL_REVENUE) * 100,2) AS PERCENTAGE_CONTRIBUTION FROM</a:t>
            </a:r>
          </a:p>
          <a:p>
            <a:pPr algn="l">
              <a:lnSpc>
                <a:spcPts val="4013"/>
              </a:lnSpc>
            </a:pPr>
            <a:r>
              <a:rPr lang="en-US" sz="3460" spc="34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(SELECT CATEGORY , REVENUE, SUM(REVENUE) OVER() AS TOTAL_REVENUE FROM CTE</a:t>
            </a:r>
          </a:p>
          <a:p>
            <a:pPr algn="ctr">
              <a:lnSpc>
                <a:spcPts val="4013"/>
              </a:lnSpc>
            </a:pPr>
            <a:r>
              <a:rPr lang="en-US" sz="3460" spc="34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GROUP BY CATEGORY)AS PERCENTAGE_REVENUE;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34852" y="1028700"/>
            <a:ext cx="4324448" cy="8229600"/>
            <a:chOff x="0" y="0"/>
            <a:chExt cx="5765931" cy="10972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696" t="0" r="46293" b="0"/>
            <a:stretch>
              <a:fillRect/>
            </a:stretch>
          </p:blipFill>
          <p:spPr>
            <a:xfrm flipH="false" flipV="false">
              <a:off x="0" y="0"/>
              <a:ext cx="5765931" cy="109728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90642" y="66675"/>
            <a:ext cx="10775248" cy="313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560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12.Analyze the cumulative revenue generated over time.</a:t>
            </a:r>
          </a:p>
          <a:p>
            <a:pPr algn="l">
              <a:lnSpc>
                <a:spcPts val="83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90642" y="3129915"/>
            <a:ext cx="12544210" cy="5292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1"/>
              </a:lnSpc>
            </a:pPr>
            <a:r>
              <a:rPr lang="en-US" sz="2794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with cte as(</a:t>
            </a:r>
          </a:p>
          <a:p>
            <a:pPr algn="l">
              <a:lnSpc>
                <a:spcPts val="4191"/>
              </a:lnSpc>
            </a:pPr>
            <a:r>
              <a:rPr lang="en-US" sz="2794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o.order_date, sum(p.price* od.quantity) as revenue </a:t>
            </a:r>
          </a:p>
          <a:p>
            <a:pPr algn="l">
              <a:lnSpc>
                <a:spcPts val="4191"/>
              </a:lnSpc>
            </a:pPr>
            <a:r>
              <a:rPr lang="en-US" sz="2794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orders o join order_details od on od.order_id = o.order_id</a:t>
            </a:r>
          </a:p>
          <a:p>
            <a:pPr algn="l">
              <a:lnSpc>
                <a:spcPts val="4191"/>
              </a:lnSpc>
            </a:pPr>
            <a:r>
              <a:rPr lang="en-US" sz="2794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join pizzas p on p.pizza_id = od.pizza_id</a:t>
            </a:r>
          </a:p>
          <a:p>
            <a:pPr algn="l">
              <a:lnSpc>
                <a:spcPts val="4191"/>
              </a:lnSpc>
            </a:pPr>
            <a:r>
              <a:rPr lang="en-US" sz="2794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 by order_date)</a:t>
            </a:r>
          </a:p>
          <a:p>
            <a:pPr algn="l">
              <a:lnSpc>
                <a:spcPts val="4191"/>
              </a:lnSpc>
            </a:pPr>
          </a:p>
          <a:p>
            <a:pPr algn="l">
              <a:lnSpc>
                <a:spcPts val="6286"/>
              </a:lnSpc>
            </a:pPr>
            <a:r>
              <a:rPr lang="en-US" sz="4191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order_date, round(sum(revenue) over(order by order_date),2)as cumulative_revenue from cte;</a:t>
            </a:r>
          </a:p>
          <a:p>
            <a:pPr algn="l">
              <a:lnSpc>
                <a:spcPts val="4191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4989" y="356757"/>
            <a:ext cx="12329049" cy="3844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5"/>
              </a:lnSpc>
            </a:pPr>
            <a:r>
              <a:rPr lang="en-US" sz="5599" spc="55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13. DETERMINE THE TOP 3 MOST ORDERED PIZZA TYPES BASED ON REVENUE FOR EACH PIZZA CATEGORY.</a:t>
            </a:r>
          </a:p>
          <a:p>
            <a:pPr algn="l">
              <a:lnSpc>
                <a:spcPts val="4234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11068" y="4135009"/>
            <a:ext cx="12482969" cy="6108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7"/>
              </a:lnSpc>
            </a:pPr>
            <a:r>
              <a:rPr lang="en-US" sz="229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with cte as(</a:t>
            </a:r>
          </a:p>
          <a:p>
            <a:pPr algn="l">
              <a:lnSpc>
                <a:spcPts val="3447"/>
              </a:lnSpc>
            </a:pPr>
            <a:r>
              <a:rPr lang="en-US" sz="229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pt.name, pt.category, sum(p.price * od.quantity) as revenue_of_each_pizza_type from pizza_types pt</a:t>
            </a:r>
          </a:p>
          <a:p>
            <a:pPr algn="l">
              <a:lnSpc>
                <a:spcPts val="3447"/>
              </a:lnSpc>
            </a:pPr>
            <a:r>
              <a:rPr lang="en-US" sz="229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join pizzas p on p.pizza_type_id = pt.pizza_type_id</a:t>
            </a:r>
          </a:p>
          <a:p>
            <a:pPr algn="l">
              <a:lnSpc>
                <a:spcPts val="3447"/>
              </a:lnSpc>
            </a:pPr>
            <a:r>
              <a:rPr lang="en-US" sz="229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join order_details od on od.pizza_id = p.pizza_id</a:t>
            </a:r>
          </a:p>
          <a:p>
            <a:pPr algn="l">
              <a:lnSpc>
                <a:spcPts val="3447"/>
              </a:lnSpc>
            </a:pPr>
            <a:r>
              <a:rPr lang="en-US" sz="229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 by pt.name</a:t>
            </a:r>
          </a:p>
          <a:p>
            <a:pPr algn="l">
              <a:lnSpc>
                <a:spcPts val="3447"/>
              </a:lnSpc>
            </a:pPr>
            <a:r>
              <a:rPr lang="en-US" sz="229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 by revenue_of_each_pizza_type)</a:t>
            </a:r>
          </a:p>
          <a:p>
            <a:pPr algn="l">
              <a:lnSpc>
                <a:spcPts val="3447"/>
              </a:lnSpc>
            </a:pPr>
          </a:p>
          <a:p>
            <a:pPr algn="l">
              <a:lnSpc>
                <a:spcPts val="3447"/>
              </a:lnSpc>
            </a:pPr>
            <a:r>
              <a:rPr lang="en-US" sz="229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name, category, revenue_of_each_pizza_type ,ranking from (</a:t>
            </a:r>
          </a:p>
          <a:p>
            <a:pPr algn="l">
              <a:lnSpc>
                <a:spcPts val="3447"/>
              </a:lnSpc>
            </a:pPr>
            <a:r>
              <a:rPr lang="en-US" sz="229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name, category,revenue_of_each_pizza_type,</a:t>
            </a:r>
          </a:p>
          <a:p>
            <a:pPr algn="l">
              <a:lnSpc>
                <a:spcPts val="3447"/>
              </a:lnSpc>
            </a:pPr>
            <a:r>
              <a:rPr lang="en-US" sz="229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rank() over(partition by category order by revenue_of_each_pizza_type desc)as ranking from cte)</a:t>
            </a:r>
          </a:p>
          <a:p>
            <a:pPr algn="l">
              <a:lnSpc>
                <a:spcPts val="3447"/>
              </a:lnSpc>
            </a:pPr>
            <a:r>
              <a:rPr lang="en-US" sz="229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as revenue_table </a:t>
            </a:r>
          </a:p>
          <a:p>
            <a:pPr algn="l">
              <a:lnSpc>
                <a:spcPts val="3447"/>
              </a:lnSpc>
            </a:pPr>
            <a:r>
              <a:rPr lang="en-US" sz="229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where ranking &lt;=3;</a:t>
            </a:r>
            <a:r>
              <a:rPr lang="en-US" sz="229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514464" y="80163"/>
            <a:ext cx="5773536" cy="5371178"/>
            <a:chOff x="0" y="0"/>
            <a:chExt cx="7698048" cy="716157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14192" t="0" r="14192" b="0"/>
            <a:stretch>
              <a:fillRect/>
            </a:stretch>
          </p:blipFill>
          <p:spPr>
            <a:xfrm flipH="false" flipV="false">
              <a:off x="0" y="0"/>
              <a:ext cx="7698048" cy="7161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525" y="400683"/>
            <a:ext cx="17891377" cy="9452048"/>
          </a:xfrm>
          <a:custGeom>
            <a:avLst/>
            <a:gdLst/>
            <a:ahLst/>
            <a:cxnLst/>
            <a:rect r="r" b="b" t="t" l="l"/>
            <a:pathLst>
              <a:path h="9452048" w="17891377">
                <a:moveTo>
                  <a:pt x="0" y="0"/>
                </a:moveTo>
                <a:lnTo>
                  <a:pt x="17891377" y="0"/>
                </a:lnTo>
                <a:lnTo>
                  <a:pt x="17891377" y="9452048"/>
                </a:lnTo>
                <a:lnTo>
                  <a:pt x="0" y="9452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524583"/>
            <a:ext cx="18288000" cy="3762417"/>
            <a:chOff x="0" y="0"/>
            <a:chExt cx="24384000" cy="50165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589" r="0" b="34589"/>
            <a:stretch>
              <a:fillRect/>
            </a:stretch>
          </p:blipFill>
          <p:spPr>
            <a:xfrm flipH="false" flipV="false">
              <a:off x="0" y="0"/>
              <a:ext cx="24384000" cy="5016556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2042022" y="3774211"/>
            <a:ext cx="14203955" cy="2035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11"/>
              </a:lnSpc>
            </a:pPr>
            <a:r>
              <a:rPr lang="en-US" sz="12854" spc="128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512445" cy="10287000"/>
            <a:chOff x="0" y="0"/>
            <a:chExt cx="1001659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298" r="0" b="4298"/>
            <a:stretch>
              <a:fillRect/>
            </a:stretch>
          </p:blipFill>
          <p:spPr>
            <a:xfrm flipH="false" flipV="false">
              <a:off x="0" y="0"/>
              <a:ext cx="10016593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7971876" y="2473011"/>
            <a:ext cx="9572806" cy="292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28"/>
              </a:lnSpc>
              <a:spcBef>
                <a:spcPct val="0"/>
              </a:spcBef>
            </a:pPr>
            <a:r>
              <a:rPr lang="en-US" sz="8234" spc="82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ABOUT ME AND MY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47501" y="6259291"/>
            <a:ext cx="9821556" cy="3189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51"/>
              </a:lnSpc>
            </a:pPr>
            <a:r>
              <a:rPr lang="en-US" sz="4234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I am Anup Kumar Gupta and  in this presentation I will try to show some useful insight from pizza sales dataset using my sql knowledge 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22730"/>
            <a:ext cx="3759667" cy="1011941"/>
            <a:chOff x="0" y="0"/>
            <a:chExt cx="5012889" cy="13492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300555" y="0"/>
              <a:ext cx="411778" cy="364265"/>
            </a:xfrm>
            <a:custGeom>
              <a:avLst/>
              <a:gdLst/>
              <a:ahLst/>
              <a:cxnLst/>
              <a:rect r="r" b="b" t="t" l="l"/>
              <a:pathLst>
                <a:path h="364265" w="411778">
                  <a:moveTo>
                    <a:pt x="0" y="0"/>
                  </a:moveTo>
                  <a:lnTo>
                    <a:pt x="411778" y="0"/>
                  </a:lnTo>
                  <a:lnTo>
                    <a:pt x="411778" y="364265"/>
                  </a:lnTo>
                  <a:lnTo>
                    <a:pt x="0" y="364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50336" y="424792"/>
              <a:ext cx="4912217" cy="676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49"/>
                </a:lnSpc>
              </a:pPr>
              <a:r>
                <a:rPr lang="en-US" sz="2963" spc="237">
                  <a:solidFill>
                    <a:srgbClr val="FFA140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BORCELLE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73181"/>
              <a:ext cx="5012889" cy="276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17"/>
                </a:lnSpc>
              </a:pPr>
              <a:r>
                <a:rPr lang="en-US" sz="1226" spc="981">
                  <a:solidFill>
                    <a:srgbClr val="FFA14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RESTAURANT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498620" y="4796321"/>
            <a:ext cx="5789380" cy="5490679"/>
            <a:chOff x="0" y="0"/>
            <a:chExt cx="7719173" cy="732090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14875" t="0" r="14875" b="0"/>
            <a:stretch>
              <a:fillRect/>
            </a:stretch>
          </p:blipFill>
          <p:spPr>
            <a:xfrm flipH="false" flipV="false">
              <a:off x="0" y="0"/>
              <a:ext cx="7719173" cy="7320905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365203" y="2279679"/>
            <a:ext cx="8778797" cy="1304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84"/>
              </a:lnSpc>
            </a:pPr>
            <a:r>
              <a:rPr lang="en-US" sz="8607" spc="86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ABOUT 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5203" y="3338996"/>
            <a:ext cx="6561958" cy="282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Dataset consists of 4 tables name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1.order_details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2.orders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3.pizza_types</a:t>
            </a: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4.pizzzas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7947" y="6502176"/>
            <a:ext cx="3571720" cy="3784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4"/>
              </a:lnSpc>
            </a:pPr>
            <a:r>
              <a:rPr lang="en-US" sz="286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Order_details table contains attributes</a:t>
            </a:r>
          </a:p>
          <a:p>
            <a:pPr algn="just">
              <a:lnSpc>
                <a:spcPts val="4294"/>
              </a:lnSpc>
            </a:pPr>
            <a:r>
              <a:rPr lang="en-US" sz="286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1.order_details_id</a:t>
            </a:r>
          </a:p>
          <a:p>
            <a:pPr algn="just">
              <a:lnSpc>
                <a:spcPts val="4294"/>
              </a:lnSpc>
            </a:pPr>
            <a:r>
              <a:rPr lang="en-US" sz="286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order_id</a:t>
            </a:r>
          </a:p>
          <a:p>
            <a:pPr algn="just">
              <a:lnSpc>
                <a:spcPts val="4294"/>
              </a:lnSpc>
            </a:pPr>
            <a:r>
              <a:rPr lang="en-US" sz="286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pizza_id</a:t>
            </a:r>
          </a:p>
          <a:p>
            <a:pPr algn="just">
              <a:lnSpc>
                <a:spcPts val="4294"/>
              </a:lnSpc>
            </a:pPr>
            <a:r>
              <a:rPr lang="en-US" sz="286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4.quantity</a:t>
            </a:r>
          </a:p>
          <a:p>
            <a:pPr algn="just">
              <a:lnSpc>
                <a:spcPts val="429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342279" y="6502176"/>
            <a:ext cx="2969683" cy="3239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4"/>
              </a:lnSpc>
            </a:pPr>
            <a:r>
              <a:rPr lang="en-US" sz="286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Orders table contain attributes</a:t>
            </a:r>
          </a:p>
          <a:p>
            <a:pPr algn="just">
              <a:lnSpc>
                <a:spcPts val="4294"/>
              </a:lnSpc>
            </a:pPr>
            <a:r>
              <a:rPr lang="en-US" sz="286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1.order_id</a:t>
            </a:r>
          </a:p>
          <a:p>
            <a:pPr algn="just">
              <a:lnSpc>
                <a:spcPts val="4294"/>
              </a:lnSpc>
            </a:pPr>
            <a:r>
              <a:rPr lang="en-US" sz="286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date</a:t>
            </a:r>
          </a:p>
          <a:p>
            <a:pPr algn="just">
              <a:lnSpc>
                <a:spcPts val="4294"/>
              </a:lnSpc>
            </a:pPr>
            <a:r>
              <a:rPr lang="en-US" sz="286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time</a:t>
            </a:r>
          </a:p>
          <a:p>
            <a:pPr algn="just">
              <a:lnSpc>
                <a:spcPts val="4294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549253" y="6502176"/>
            <a:ext cx="3571720" cy="3784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4"/>
              </a:lnSpc>
            </a:pPr>
            <a:r>
              <a:rPr lang="en-US" sz="286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Pizza_types   table contains attributes</a:t>
            </a:r>
          </a:p>
          <a:p>
            <a:pPr algn="just">
              <a:lnSpc>
                <a:spcPts val="4294"/>
              </a:lnSpc>
            </a:pPr>
            <a:r>
              <a:rPr lang="en-US" sz="286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1.pizza_type_id</a:t>
            </a:r>
          </a:p>
          <a:p>
            <a:pPr algn="just">
              <a:lnSpc>
                <a:spcPts val="4294"/>
              </a:lnSpc>
            </a:pPr>
            <a:r>
              <a:rPr lang="en-US" sz="286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name</a:t>
            </a:r>
          </a:p>
          <a:p>
            <a:pPr algn="just">
              <a:lnSpc>
                <a:spcPts val="4294"/>
              </a:lnSpc>
            </a:pPr>
            <a:r>
              <a:rPr lang="en-US" sz="286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category</a:t>
            </a:r>
          </a:p>
          <a:p>
            <a:pPr algn="just">
              <a:lnSpc>
                <a:spcPts val="4294"/>
              </a:lnSpc>
            </a:pPr>
            <a:r>
              <a:rPr lang="en-US" sz="286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4.ingredients</a:t>
            </a:r>
          </a:p>
          <a:p>
            <a:pPr algn="just">
              <a:lnSpc>
                <a:spcPts val="4294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498620" y="320592"/>
            <a:ext cx="3571720" cy="3784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4"/>
              </a:lnSpc>
            </a:pPr>
            <a:r>
              <a:rPr lang="en-US" sz="286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Pizzas table contains attributes</a:t>
            </a:r>
          </a:p>
          <a:p>
            <a:pPr algn="just">
              <a:lnSpc>
                <a:spcPts val="4294"/>
              </a:lnSpc>
            </a:pPr>
            <a:r>
              <a:rPr lang="en-US" sz="286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pizza_id</a:t>
            </a:r>
          </a:p>
          <a:p>
            <a:pPr algn="just">
              <a:lnSpc>
                <a:spcPts val="4294"/>
              </a:lnSpc>
            </a:pPr>
            <a:r>
              <a:rPr lang="en-US" sz="286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 pizza_type_id</a:t>
            </a:r>
          </a:p>
          <a:p>
            <a:pPr algn="just">
              <a:lnSpc>
                <a:spcPts val="4294"/>
              </a:lnSpc>
            </a:pPr>
            <a:r>
              <a:rPr lang="en-US" sz="286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size</a:t>
            </a:r>
          </a:p>
          <a:p>
            <a:pPr algn="just">
              <a:lnSpc>
                <a:spcPts val="4294"/>
              </a:lnSpc>
            </a:pPr>
            <a:r>
              <a:rPr lang="en-US" sz="2862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4. price</a:t>
            </a:r>
          </a:p>
          <a:p>
            <a:pPr algn="just">
              <a:lnSpc>
                <a:spcPts val="429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762417"/>
            <a:chOff x="0" y="0"/>
            <a:chExt cx="24384000" cy="50165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560" r="0" b="34560"/>
            <a:stretch>
              <a:fillRect/>
            </a:stretch>
          </p:blipFill>
          <p:spPr>
            <a:xfrm flipH="false" flipV="false">
              <a:off x="0" y="0"/>
              <a:ext cx="24384000" cy="5016556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4499727"/>
            <a:ext cx="14173395" cy="486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51"/>
              </a:lnSpc>
            </a:pPr>
            <a:r>
              <a:rPr lang="en-US" sz="10733" spc="107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ARE YOU READY FOR THE QUESTION THAT WE HAVE TAKEN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81026" cy="10287000"/>
            <a:chOff x="0" y="0"/>
            <a:chExt cx="8508035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723" t="0" r="36384" b="0"/>
            <a:stretch>
              <a:fillRect/>
            </a:stretch>
          </p:blipFill>
          <p:spPr>
            <a:xfrm flipH="false" flipV="false">
              <a:off x="0" y="0"/>
              <a:ext cx="8508035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5225050" y="1028700"/>
            <a:ext cx="308833" cy="273199"/>
          </a:xfrm>
          <a:custGeom>
            <a:avLst/>
            <a:gdLst/>
            <a:ahLst/>
            <a:cxnLst/>
            <a:rect r="r" b="b" t="t" l="l"/>
            <a:pathLst>
              <a:path h="273199" w="308833">
                <a:moveTo>
                  <a:pt x="0" y="0"/>
                </a:moveTo>
                <a:lnTo>
                  <a:pt x="308833" y="0"/>
                </a:lnTo>
                <a:lnTo>
                  <a:pt x="308833" y="273199"/>
                </a:lnTo>
                <a:lnTo>
                  <a:pt x="0" y="27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61124" y="7092743"/>
            <a:ext cx="4654331" cy="2165557"/>
          </a:xfrm>
          <a:custGeom>
            <a:avLst/>
            <a:gdLst/>
            <a:ahLst/>
            <a:cxnLst/>
            <a:rect r="r" b="b" t="t" l="l"/>
            <a:pathLst>
              <a:path h="2165557" w="4654331">
                <a:moveTo>
                  <a:pt x="0" y="0"/>
                </a:moveTo>
                <a:lnTo>
                  <a:pt x="4654331" y="0"/>
                </a:lnTo>
                <a:lnTo>
                  <a:pt x="4654331" y="2165557"/>
                </a:lnTo>
                <a:lnTo>
                  <a:pt x="0" y="2165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54948" y="184071"/>
            <a:ext cx="11091767" cy="2984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4"/>
              </a:lnSpc>
            </a:pPr>
            <a:r>
              <a:rPr lang="en-US" sz="6607" spc="66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1. RETRIEVE THE TOTAL NUMBER OF ORDERS PLACED.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31660" y="5048250"/>
            <a:ext cx="9249156" cy="60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00"/>
              </a:lnSpc>
            </a:pPr>
            <a:r>
              <a:rPr lang="en-US" sz="3333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count(*) as total_order from orders;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21813" y="0"/>
            <a:ext cx="8566187" cy="5143500"/>
            <a:chOff x="0" y="0"/>
            <a:chExt cx="11421582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1441" r="0" b="21441"/>
            <a:stretch>
              <a:fillRect/>
            </a:stretch>
          </p:blipFill>
          <p:spPr>
            <a:xfrm flipH="false" flipV="false">
              <a:off x="0" y="0"/>
              <a:ext cx="11421582" cy="6858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0264177" y="6341369"/>
            <a:ext cx="7474400" cy="3388487"/>
          </a:xfrm>
          <a:custGeom>
            <a:avLst/>
            <a:gdLst/>
            <a:ahLst/>
            <a:cxnLst/>
            <a:rect r="r" b="b" t="t" l="l"/>
            <a:pathLst>
              <a:path h="3388487" w="7474400">
                <a:moveTo>
                  <a:pt x="0" y="0"/>
                </a:moveTo>
                <a:lnTo>
                  <a:pt x="7474400" y="0"/>
                </a:lnTo>
                <a:lnTo>
                  <a:pt x="7474400" y="3388487"/>
                </a:lnTo>
                <a:lnTo>
                  <a:pt x="0" y="3388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07" t="0" r="-480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0222" y="251005"/>
            <a:ext cx="8883778" cy="349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687" spc="46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2. CALCULATE THE TOTAL REVENUE GENERATED FROM PIZZA SALES.</a:t>
            </a:r>
          </a:p>
          <a:p>
            <a:pPr algn="l">
              <a:lnSpc>
                <a:spcPts val="5437"/>
              </a:lnSpc>
            </a:pPr>
            <a:r>
              <a:rPr lang="en-US" sz="4687" spc="46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SELECT </a:t>
            </a:r>
          </a:p>
          <a:p>
            <a:pPr algn="l">
              <a:lnSpc>
                <a:spcPts val="5437"/>
              </a:lnSpc>
            </a:pPr>
            <a:r>
              <a:rPr lang="en-US" sz="4687" spc="46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 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0222" y="4312544"/>
            <a:ext cx="8883778" cy="397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 spc="3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ROUND(SUM((od.quantity * p.price)), 2) AS total_revenue</a:t>
            </a:r>
          </a:p>
          <a:p>
            <a:pPr algn="just">
              <a:lnSpc>
                <a:spcPts val="4500"/>
              </a:lnSpc>
            </a:pPr>
            <a:r>
              <a:rPr lang="en-US" sz="3000" spc="3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</a:t>
            </a:r>
          </a:p>
          <a:p>
            <a:pPr algn="just">
              <a:lnSpc>
                <a:spcPts val="4500"/>
              </a:lnSpc>
            </a:pPr>
            <a:r>
              <a:rPr lang="en-US" sz="3000" spc="3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pizzas p</a:t>
            </a:r>
          </a:p>
          <a:p>
            <a:pPr algn="just">
              <a:lnSpc>
                <a:spcPts val="4500"/>
              </a:lnSpc>
            </a:pPr>
            <a:r>
              <a:rPr lang="en-US" sz="3000" spc="3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JOIN</a:t>
            </a:r>
          </a:p>
          <a:p>
            <a:pPr algn="just">
              <a:lnSpc>
                <a:spcPts val="4500"/>
              </a:lnSpc>
            </a:pPr>
            <a:r>
              <a:rPr lang="en-US" sz="3000" spc="3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order_details od ON od.pizza_id = p.pizza_id;</a:t>
            </a:r>
          </a:p>
          <a:p>
            <a:pPr algn="just">
              <a:lnSpc>
                <a:spcPts val="45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6862279"/>
            <a:chOff x="0" y="0"/>
            <a:chExt cx="12192000" cy="914970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3566" r="0" b="6339"/>
            <a:stretch>
              <a:fillRect/>
            </a:stretch>
          </p:blipFill>
          <p:spPr>
            <a:xfrm flipH="false" flipV="false">
              <a:off x="0" y="0"/>
              <a:ext cx="12192000" cy="9149705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7540706"/>
            <a:ext cx="11486168" cy="2746294"/>
          </a:xfrm>
          <a:custGeom>
            <a:avLst/>
            <a:gdLst/>
            <a:ahLst/>
            <a:cxnLst/>
            <a:rect r="r" b="b" t="t" l="l"/>
            <a:pathLst>
              <a:path h="2746294" w="11486168">
                <a:moveTo>
                  <a:pt x="0" y="0"/>
                </a:moveTo>
                <a:lnTo>
                  <a:pt x="11486168" y="0"/>
                </a:lnTo>
                <a:lnTo>
                  <a:pt x="11486168" y="2746294"/>
                </a:lnTo>
                <a:lnTo>
                  <a:pt x="0" y="2746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61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466054" y="457258"/>
            <a:ext cx="6433615" cy="412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5600" spc="56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3. IDENTIFY THE HIGHEST-PRICED PIZZA.</a:t>
            </a:r>
          </a:p>
          <a:p>
            <a:pPr algn="l">
              <a:lnSpc>
                <a:spcPts val="6496"/>
              </a:lnSpc>
            </a:pPr>
          </a:p>
          <a:p>
            <a:pPr algn="l">
              <a:lnSpc>
                <a:spcPts val="649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696342" y="3038156"/>
            <a:ext cx="8028842" cy="3655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4"/>
              </a:lnSpc>
              <a:spcBef>
                <a:spcPct val="0"/>
              </a:spcBef>
            </a:pPr>
            <a:r>
              <a:rPr lang="en-US" sz="2763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</a:p>
          <a:p>
            <a:pPr algn="l">
              <a:lnSpc>
                <a:spcPts val="4144"/>
              </a:lnSpc>
              <a:spcBef>
                <a:spcPct val="0"/>
              </a:spcBef>
            </a:pPr>
            <a:r>
              <a:rPr lang="en-US" sz="2763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pt.name, MAX(p.price) AS highest_price</a:t>
            </a:r>
          </a:p>
          <a:p>
            <a:pPr algn="l">
              <a:lnSpc>
                <a:spcPts val="4144"/>
              </a:lnSpc>
              <a:spcBef>
                <a:spcPct val="0"/>
              </a:spcBef>
            </a:pPr>
            <a:r>
              <a:rPr lang="en-US" sz="2763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</a:t>
            </a:r>
          </a:p>
          <a:p>
            <a:pPr algn="l">
              <a:lnSpc>
                <a:spcPts val="4144"/>
              </a:lnSpc>
              <a:spcBef>
                <a:spcPct val="0"/>
              </a:spcBef>
            </a:pPr>
            <a:r>
              <a:rPr lang="en-US" sz="2763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pizzas p</a:t>
            </a:r>
          </a:p>
          <a:p>
            <a:pPr algn="l">
              <a:lnSpc>
                <a:spcPts val="4144"/>
              </a:lnSpc>
              <a:spcBef>
                <a:spcPct val="0"/>
              </a:spcBef>
            </a:pPr>
            <a:r>
              <a:rPr lang="en-US" sz="2763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JOIN</a:t>
            </a:r>
          </a:p>
          <a:p>
            <a:pPr algn="l">
              <a:lnSpc>
                <a:spcPts val="4144"/>
              </a:lnSpc>
              <a:spcBef>
                <a:spcPct val="0"/>
              </a:spcBef>
            </a:pPr>
            <a:r>
              <a:rPr lang="en-US" sz="2763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pizza_types pt ON p.pizza_type_id = pt.pizza_type_id;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13489" y="333128"/>
            <a:ext cx="9592323" cy="4114800"/>
            <a:chOff x="0" y="0"/>
            <a:chExt cx="12789764" cy="54864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7807" r="0" b="17807"/>
            <a:stretch>
              <a:fillRect/>
            </a:stretch>
          </p:blipFill>
          <p:spPr>
            <a:xfrm flipH="false" flipV="false">
              <a:off x="0" y="0"/>
              <a:ext cx="12789764" cy="54864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8695677" y="4601849"/>
            <a:ext cx="6628901" cy="5531231"/>
          </a:xfrm>
          <a:custGeom>
            <a:avLst/>
            <a:gdLst/>
            <a:ahLst/>
            <a:cxnLst/>
            <a:rect r="r" b="b" t="t" l="l"/>
            <a:pathLst>
              <a:path h="5531231" w="6628901">
                <a:moveTo>
                  <a:pt x="0" y="0"/>
                </a:moveTo>
                <a:lnTo>
                  <a:pt x="6628901" y="0"/>
                </a:lnTo>
                <a:lnTo>
                  <a:pt x="6628901" y="5531231"/>
                </a:lnTo>
                <a:lnTo>
                  <a:pt x="0" y="5531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0" r="0" b="-11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1502" y="620141"/>
            <a:ext cx="6433615" cy="4135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5600" spc="56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4. IDENTIFY THE MOST COMMON PIZZA SIZE ORDERED.</a:t>
            </a:r>
          </a:p>
          <a:p>
            <a:pPr algn="l">
              <a:lnSpc>
                <a:spcPts val="649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1502" y="4362203"/>
            <a:ext cx="7879976" cy="397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p.size, count(od.order_details_id) as order_count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 pizzas p 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join order_details od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on p.pizza_id = od.pizza_id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 by p.size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 by order_count desc;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5143500"/>
            <a:chOff x="0" y="0"/>
            <a:chExt cx="12192000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9468" r="0" b="29468"/>
            <a:stretch>
              <a:fillRect/>
            </a:stretch>
          </p:blipFill>
          <p:spPr>
            <a:xfrm flipH="false" flipV="false"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5379958"/>
            <a:ext cx="9144000" cy="4907042"/>
          </a:xfrm>
          <a:custGeom>
            <a:avLst/>
            <a:gdLst/>
            <a:ahLst/>
            <a:cxnLst/>
            <a:rect r="r" b="b" t="t" l="l"/>
            <a:pathLst>
              <a:path h="4907042" w="9144000">
                <a:moveTo>
                  <a:pt x="0" y="0"/>
                </a:moveTo>
                <a:lnTo>
                  <a:pt x="9144000" y="0"/>
                </a:lnTo>
                <a:lnTo>
                  <a:pt x="9144000" y="4907042"/>
                </a:lnTo>
                <a:lnTo>
                  <a:pt x="0" y="4907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80" t="0" r="-421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43015" y="405951"/>
            <a:ext cx="8033673" cy="4954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5600" spc="56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5. LIST THE TOP 5 MOST ORDERED PIZZA TYPES ALONG WITH THEIR QUANTITIES.</a:t>
            </a:r>
          </a:p>
          <a:p>
            <a:pPr algn="l">
              <a:lnSpc>
                <a:spcPts val="6496"/>
              </a:lnSpc>
            </a:pPr>
          </a:p>
          <a:p>
            <a:pPr algn="l">
              <a:lnSpc>
                <a:spcPts val="649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876509" y="4579180"/>
            <a:ext cx="8033673" cy="547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426" spc="24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r>
              <a:rPr lang="en-US" sz="2426" spc="24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  <a:p>
            <a:pPr algn="l">
              <a:lnSpc>
                <a:spcPts val="3640"/>
              </a:lnSpc>
            </a:pPr>
            <a:r>
              <a:rPr lang="en-US" sz="2426" spc="24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pt.name, SUM(od.quantity) AS quantities</a:t>
            </a:r>
          </a:p>
          <a:p>
            <a:pPr algn="just">
              <a:lnSpc>
                <a:spcPts val="3640"/>
              </a:lnSpc>
            </a:pPr>
            <a:r>
              <a:rPr lang="en-US" sz="2426" spc="24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FROM</a:t>
            </a:r>
          </a:p>
          <a:p>
            <a:pPr algn="just">
              <a:lnSpc>
                <a:spcPts val="3640"/>
              </a:lnSpc>
            </a:pPr>
            <a:r>
              <a:rPr lang="en-US" sz="2426" spc="24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pizza_types pt</a:t>
            </a:r>
          </a:p>
          <a:p>
            <a:pPr algn="just">
              <a:lnSpc>
                <a:spcPts val="3640"/>
              </a:lnSpc>
            </a:pPr>
            <a:r>
              <a:rPr lang="en-US" sz="2426" spc="24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JOIN</a:t>
            </a:r>
          </a:p>
          <a:p>
            <a:pPr algn="just">
              <a:lnSpc>
                <a:spcPts val="3640"/>
              </a:lnSpc>
            </a:pPr>
            <a:r>
              <a:rPr lang="en-US" sz="2426" spc="24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pizzas p ON p.pizza_type_id = pt.pizza_type_id</a:t>
            </a:r>
          </a:p>
          <a:p>
            <a:pPr algn="just">
              <a:lnSpc>
                <a:spcPts val="3640"/>
              </a:lnSpc>
            </a:pPr>
            <a:r>
              <a:rPr lang="en-US" sz="2426" spc="24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JOIN</a:t>
            </a:r>
          </a:p>
          <a:p>
            <a:pPr algn="just">
              <a:lnSpc>
                <a:spcPts val="3640"/>
              </a:lnSpc>
            </a:pPr>
            <a:r>
              <a:rPr lang="en-US" sz="2426" spc="24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order_details od ON p.pizza_id = od.pizza_id</a:t>
            </a:r>
          </a:p>
          <a:p>
            <a:pPr algn="just">
              <a:lnSpc>
                <a:spcPts val="3640"/>
              </a:lnSpc>
            </a:pPr>
            <a:r>
              <a:rPr lang="en-US" sz="2426" spc="24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 BY pt.name</a:t>
            </a:r>
          </a:p>
          <a:p>
            <a:pPr algn="just">
              <a:lnSpc>
                <a:spcPts val="3640"/>
              </a:lnSpc>
            </a:pPr>
            <a:r>
              <a:rPr lang="en-US" sz="2426" spc="24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 BY quantities DESC</a:t>
            </a:r>
          </a:p>
          <a:p>
            <a:pPr algn="just">
              <a:lnSpc>
                <a:spcPts val="3640"/>
              </a:lnSpc>
            </a:pPr>
            <a:r>
              <a:rPr lang="en-US" sz="2426" spc="24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LIMIT 5;</a:t>
            </a:r>
          </a:p>
          <a:p>
            <a:pPr algn="just"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DAGMceg6N4w</dc:identifier>
  <dcterms:modified xsi:type="dcterms:W3CDTF">2011-08-01T06:04:30Z</dcterms:modified>
  <cp:revision>1</cp:revision>
  <dc:title>Dark Brown and Orange Italian Food Presentation</dc:title>
</cp:coreProperties>
</file>